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65" r:id="rId5"/>
    <p:sldId id="257" r:id="rId6"/>
    <p:sldId id="258" r:id="rId7"/>
    <p:sldId id="263" r:id="rId8"/>
    <p:sldId id="259" r:id="rId9"/>
    <p:sldId id="260" r:id="rId10"/>
    <p:sldId id="261" r:id="rId11"/>
    <p:sldId id="262" r:id="rId12"/>
    <p:sldId id="264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BE266-37DA-4F1C-9160-4548F1EF3037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A155-DF7D-4D55-ABB1-50CC13A41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A155-DF7D-4D55-ABB1-50CC13A419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F6DD-FA00-473F-8B56-7D6A56969429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859E-BF09-4065-97AD-41B65254980F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8DCA-8761-4503-9550-2ADD45435EE7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DD31-AA1B-42F8-AAC5-8C3BBD946F11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A85-5479-42AA-A746-A1972F9ACBEF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F0D2-9AA2-48B3-873A-A4122EB79E7F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EE8E-BB66-460F-8906-5DE8D133E492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4657-6E28-4570-A8F5-B836AB047531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BE3E-0152-4854-84C5-327A5C4ABD16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F6BD-F4FF-4321-98FA-8221745A2EEA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D31-3EB0-4A0A-A486-FB4C0DFB03F1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E2AD-9035-468C-93EB-9DEF8BEBC1AC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5B5-8B10-45EF-AFE7-1D572CE0C02F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B37B-61BE-4509-A54A-9C49409A0ED1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9EDA-35B6-471A-970C-7F32C19A2082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6A62-DAF7-4305-A5B4-4D9EF0DDFB70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70840-8065-460F-95AE-9F2BE9DBC7BE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ifo.org/DocDL/cesifo1_wp8514.pdf" TargetMode="External"/><Relationship Id="rId2" Type="http://schemas.openxmlformats.org/officeDocument/2006/relationships/hyperlink" Target="https://www.iser.osaka-u.ac.jp/library/dp/2020/DP110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" TargetMode="External"/><Relationship Id="rId2" Type="http://schemas.openxmlformats.org/officeDocument/2006/relationships/hyperlink" Target="http://nep.rep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ec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313" y="4050833"/>
            <a:ext cx="7993843" cy="10968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course of lectures given at the University of Economics, </a:t>
            </a:r>
            <a:r>
              <a:rPr lang="en-GB" dirty="0" err="1" smtClean="0"/>
              <a:t>Ho</a:t>
            </a:r>
            <a:r>
              <a:rPr lang="en-GB" dirty="0" smtClean="0"/>
              <a:t> Chi Minh City </a:t>
            </a:r>
          </a:p>
          <a:p>
            <a:pPr algn="ctr"/>
            <a:r>
              <a:rPr lang="en-GB" dirty="0" smtClean="0"/>
              <a:t>Lecture 2</a:t>
            </a:r>
            <a:r>
              <a:rPr lang="en-GB" dirty="0" smtClean="0"/>
              <a:t>, The </a:t>
            </a:r>
            <a:r>
              <a:rPr lang="en-GB" dirty="0"/>
              <a:t>M</a:t>
            </a:r>
            <a:r>
              <a:rPr lang="en-GB" dirty="0" smtClean="0"/>
              <a:t>ain Principles, </a:t>
            </a:r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July 2022</a:t>
            </a:r>
          </a:p>
          <a:p>
            <a:pPr algn="ctr"/>
            <a:r>
              <a:rPr lang="en-GB" b="1" dirty="0" smtClean="0"/>
              <a:t>John Hey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72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Estimate – fit models to data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my preferred strategy.</a:t>
            </a:r>
          </a:p>
          <a:p>
            <a:r>
              <a:rPr lang="en-GB" dirty="0" smtClean="0"/>
              <a:t>It tells us how good the model is in explaining the data.</a:t>
            </a:r>
          </a:p>
          <a:p>
            <a:r>
              <a:rPr lang="en-GB" dirty="0" smtClean="0"/>
              <a:t>We get estimates of key parameters (such as risk-aversion, loss-aversion, and other-regarding preferences).</a:t>
            </a:r>
          </a:p>
          <a:p>
            <a:r>
              <a:rPr lang="en-GB" dirty="0" smtClean="0"/>
              <a:t>We fit using maximum-likelihood.</a:t>
            </a:r>
          </a:p>
          <a:p>
            <a:r>
              <a:rPr lang="en-GB" dirty="0" smtClean="0"/>
              <a:t>This requires us to specify the stochastic component of behaviour (which is implicit in other kinds of data analysis).</a:t>
            </a:r>
          </a:p>
          <a:p>
            <a:r>
              <a:rPr lang="en-GB" dirty="0" smtClean="0"/>
              <a:t>It allows us to predict.</a:t>
            </a:r>
          </a:p>
          <a:p>
            <a:r>
              <a:rPr lang="en-GB" dirty="0" smtClean="0"/>
              <a:t>Do we want to do it subject-by-subject </a:t>
            </a:r>
            <a:r>
              <a:rPr lang="en-GB" smtClean="0"/>
              <a:t>or over all subjects?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00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personally think that this is the whole point of economics.</a:t>
            </a:r>
          </a:p>
          <a:p>
            <a:r>
              <a:rPr lang="en-GB" dirty="0" smtClean="0"/>
              <a:t>To make predictions, we need estimates first.</a:t>
            </a:r>
          </a:p>
          <a:p>
            <a:r>
              <a:rPr lang="en-GB" dirty="0" smtClean="0"/>
              <a:t>We can also determine the accuracy of our predictions.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want you to smell* one of these two papers in teams and tell me what it was trying to do and whether it succeeded.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 err="1" smtClean="0"/>
              <a:t>Labor</a:t>
            </a:r>
            <a:r>
              <a:rPr lang="en-GB" dirty="0" smtClean="0"/>
              <a:t> Supply Reaction to Wage Cuts and Tax Increases: </a:t>
            </a:r>
            <a:r>
              <a:rPr lang="en-GB" dirty="0"/>
              <a:t>A </a:t>
            </a:r>
            <a:r>
              <a:rPr lang="en-GB" dirty="0" smtClean="0"/>
              <a:t>Real-Effort Experiment” Mori, </a:t>
            </a:r>
            <a:r>
              <a:rPr lang="en-GB" dirty="0" err="1" smtClean="0"/>
              <a:t>Kurokawa</a:t>
            </a:r>
            <a:r>
              <a:rPr lang="en-GB" dirty="0" smtClean="0"/>
              <a:t> and </a:t>
            </a:r>
            <a:r>
              <a:rPr lang="en-GB" dirty="0" err="1" smtClean="0"/>
              <a:t>Ohtake</a:t>
            </a:r>
            <a:r>
              <a:rPr lang="en-GB" dirty="0" smtClean="0"/>
              <a:t>, </a:t>
            </a:r>
            <a:r>
              <a:rPr lang="en-GB" dirty="0" smtClean="0">
                <a:hlinkClick r:id="rId2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an individual experiment.</a:t>
            </a:r>
          </a:p>
          <a:p>
            <a:r>
              <a:rPr lang="en-GB" dirty="0" smtClean="0"/>
              <a:t>“Selection into Leadership and Dishonest Behavior of Leaders: A Gender Experiment” </a:t>
            </a:r>
            <a:r>
              <a:rPr lang="en-GB" dirty="0" err="1" smtClean="0"/>
              <a:t>Grosh</a:t>
            </a:r>
            <a:r>
              <a:rPr lang="en-GB" dirty="0" smtClean="0"/>
              <a:t>, Muller, Rau and </a:t>
            </a:r>
            <a:r>
              <a:rPr lang="en-GB" dirty="0" err="1" smtClean="0"/>
              <a:t>Zhurakhovska</a:t>
            </a:r>
            <a:r>
              <a:rPr lang="en-GB" dirty="0" smtClean="0"/>
              <a:t>, </a:t>
            </a:r>
            <a:r>
              <a:rPr lang="en-GB" dirty="0" smtClean="0">
                <a:hlinkClick r:id="rId3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is a group experiment.</a:t>
            </a:r>
          </a:p>
          <a:p>
            <a:r>
              <a:rPr lang="en-GB" sz="1400" dirty="0" smtClean="0"/>
              <a:t>* ‘smelling’ means reading superficially; the abstract; the conclusions; perhaps some experimental detail. Smelling is an important thing to learn.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7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Address the following points</a:t>
            </a:r>
            <a:br>
              <a:rPr lang="en-GB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Some of which you won’t be able to address until later in the course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the point of the experiment?</a:t>
            </a:r>
          </a:p>
          <a:p>
            <a:r>
              <a:rPr lang="en-GB" dirty="0" smtClean="0"/>
              <a:t>Was the experimental implementation appropriate?</a:t>
            </a:r>
          </a:p>
          <a:p>
            <a:r>
              <a:rPr lang="en-GB" dirty="0" smtClean="0"/>
              <a:t>Was the data analysis appropriate?</a:t>
            </a:r>
          </a:p>
          <a:p>
            <a:r>
              <a:rPr lang="en-GB" dirty="0" smtClean="0"/>
              <a:t>Were there enough subjects?</a:t>
            </a:r>
          </a:p>
          <a:p>
            <a:r>
              <a:rPr lang="en-GB" dirty="0" smtClean="0"/>
              <a:t>Were there enough tasks?</a:t>
            </a:r>
          </a:p>
          <a:p>
            <a:r>
              <a:rPr lang="en-GB" dirty="0" smtClean="0"/>
              <a:t>Was the </a:t>
            </a:r>
            <a:r>
              <a:rPr lang="en-GB" smtClean="0"/>
              <a:t>paper structured and written well?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95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Sources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Perhaps you know all this already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ways that you can find out what others are doing.</a:t>
            </a:r>
          </a:p>
          <a:p>
            <a:r>
              <a:rPr lang="en-GB" dirty="0" smtClean="0"/>
              <a:t>Possibly the best </a:t>
            </a:r>
            <a:r>
              <a:rPr lang="en-GB" dirty="0"/>
              <a:t>is New Economics Papers: </a:t>
            </a:r>
            <a:r>
              <a:rPr lang="en-GB" dirty="0">
                <a:hlinkClick r:id="rId2"/>
              </a:rPr>
              <a:t>http://nep.repec.org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You can sign up for a number of topics, including Experimental Economics.</a:t>
            </a:r>
          </a:p>
          <a:p>
            <a:r>
              <a:rPr lang="en-GB" dirty="0" smtClean="0"/>
              <a:t>Also </a:t>
            </a:r>
            <a:r>
              <a:rPr lang="en-GB" dirty="0"/>
              <a:t>Google Scholar: </a:t>
            </a:r>
            <a:r>
              <a:rPr lang="en-GB" dirty="0">
                <a:hlinkClick r:id="rId3"/>
              </a:rPr>
              <a:t>https://scholar.google.com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who will alert you to papers</a:t>
            </a:r>
          </a:p>
          <a:p>
            <a:r>
              <a:rPr lang="en-GB" dirty="0" smtClean="0"/>
              <a:t>Also useful is </a:t>
            </a:r>
            <a:r>
              <a:rPr lang="en-GB" dirty="0" err="1" smtClean="0"/>
              <a:t>RePeC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http://www.repec.org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54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That is the end of today’s lecture.</a:t>
            </a:r>
          </a:p>
          <a:p>
            <a:r>
              <a:rPr lang="en-GB" dirty="0" smtClean="0"/>
              <a:t>You can email me if you have any questions.</a:t>
            </a:r>
          </a:p>
          <a:p>
            <a:r>
              <a:rPr lang="en-GB" smtClean="0"/>
              <a:t>john.hey@york.ac.uk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6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economics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Invite a set of participants/subjects to the experiment.</a:t>
            </a:r>
          </a:p>
          <a:p>
            <a:r>
              <a:rPr lang="en-GB" dirty="0" smtClean="0"/>
              <a:t>Give them a set of instructions.</a:t>
            </a:r>
          </a:p>
          <a:p>
            <a:r>
              <a:rPr lang="en-GB" dirty="0" smtClean="0"/>
              <a:t>They will be asked to take decisions.</a:t>
            </a:r>
          </a:p>
          <a:p>
            <a:r>
              <a:rPr lang="en-GB" dirty="0" smtClean="0"/>
              <a:t>Their payment will depend on their decisions.</a:t>
            </a:r>
          </a:p>
          <a:p>
            <a:r>
              <a:rPr lang="en-GB" dirty="0" smtClean="0"/>
              <a:t>Pay them.</a:t>
            </a:r>
          </a:p>
          <a:p>
            <a:r>
              <a:rPr lang="en-GB" dirty="0" smtClean="0"/>
              <a:t>Analyse the data.</a:t>
            </a:r>
          </a:p>
          <a:p>
            <a:r>
              <a:rPr lang="en-GB" dirty="0" smtClean="0"/>
              <a:t>Write up and publish.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47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economics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payment/incentives related to their decisions.</a:t>
            </a:r>
          </a:p>
          <a:p>
            <a:r>
              <a:rPr lang="en-GB" dirty="0" smtClean="0"/>
              <a:t>The experiment should be ethically clean.</a:t>
            </a:r>
          </a:p>
          <a:p>
            <a:r>
              <a:rPr lang="en-GB" dirty="0" smtClean="0"/>
              <a:t>There should be no deception, no unexpected events, no forced labour.</a:t>
            </a:r>
          </a:p>
          <a:p>
            <a:r>
              <a:rPr lang="en-GB" dirty="0" smtClean="0"/>
              <a:t>Instructions should be clear and truthful.</a:t>
            </a:r>
          </a:p>
          <a:p>
            <a:r>
              <a:rPr lang="en-GB" dirty="0" smtClean="0"/>
              <a:t>Any questions should be answered honestly.</a:t>
            </a:r>
          </a:p>
          <a:p>
            <a:r>
              <a:rPr lang="en-GB" dirty="0" smtClean="0"/>
              <a:t>Payment should be quick and as described.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8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Pen and paper experiments</a:t>
            </a:r>
          </a:p>
          <a:p>
            <a:endParaRPr lang="en-GB" dirty="0" smtClean="0"/>
          </a:p>
          <a:p>
            <a:r>
              <a:rPr lang="en-GB" dirty="0" smtClean="0"/>
              <a:t>Computerised laboratory experiments</a:t>
            </a:r>
          </a:p>
          <a:p>
            <a:r>
              <a:rPr lang="en-GB" dirty="0" smtClean="0"/>
              <a:t>Computerised online experiments</a:t>
            </a:r>
          </a:p>
          <a:p>
            <a:r>
              <a:rPr lang="en-GB" dirty="0" smtClean="0"/>
              <a:t>Field experiments</a:t>
            </a:r>
          </a:p>
          <a:p>
            <a:endParaRPr lang="en-GB" dirty="0"/>
          </a:p>
          <a:p>
            <a:r>
              <a:rPr lang="en-GB" dirty="0" smtClean="0"/>
              <a:t>In all cases I consider only experiments where payment is related to performance.</a:t>
            </a:r>
          </a:p>
          <a:p>
            <a:r>
              <a:rPr lang="en-GB" dirty="0" smtClean="0"/>
              <a:t>This excludes survey ‘experiments’ where payment is not.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8583"/>
            <a:ext cx="8596668" cy="1320800"/>
          </a:xfrm>
        </p:spPr>
        <p:txBody>
          <a:bodyPr/>
          <a:lstStyle/>
          <a:p>
            <a:r>
              <a:rPr lang="en-GB" dirty="0"/>
              <a:t>Experiments in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the future lectures</a:t>
            </a:r>
          </a:p>
          <a:p>
            <a:pPr marL="0" indent="0">
              <a:buNone/>
            </a:pP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purpose of experiments and their role in contributing 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Calibrating the experiment; choosing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for the implementation of an experiment; testing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Running the experiment, online or in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 from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and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ubmitting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paper for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these slides are skeletal; I will add to them as I talk.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sure that you have the latest version.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should also note that there is a lot of practical advice in these lectures.</a:t>
            </a:r>
            <a:endParaRPr lang="en-GB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04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1: 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experiments and their role in contributing to knowledge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Economics is theory-driven, based on assumptions</a:t>
            </a:r>
          </a:p>
          <a:p>
            <a:endParaRPr lang="en-GB" dirty="0" smtClean="0"/>
          </a:p>
          <a:p>
            <a:r>
              <a:rPr lang="en-GB" dirty="0" smtClean="0"/>
              <a:t>Five main purposes of experiments: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Observing – just seeing what happens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 smtClean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Predicting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28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is, in my view, a bit pointless but many people do it.</a:t>
            </a:r>
          </a:p>
          <a:p>
            <a:r>
              <a:rPr lang="en-GB" dirty="0" smtClean="0"/>
              <a:t>Do women behave differently from men?</a:t>
            </a:r>
          </a:p>
          <a:p>
            <a:r>
              <a:rPr lang="en-GB" dirty="0" smtClean="0"/>
              <a:t>Do BAME people behave </a:t>
            </a:r>
            <a:r>
              <a:rPr lang="en-GB" dirty="0"/>
              <a:t>differently from </a:t>
            </a:r>
            <a:r>
              <a:rPr lang="en-GB" dirty="0" smtClean="0"/>
              <a:t>non-BAME?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5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will almost certainly be axioms</a:t>
            </a:r>
          </a:p>
          <a:p>
            <a:endParaRPr lang="en-GB" dirty="0"/>
          </a:p>
          <a:p>
            <a:r>
              <a:rPr lang="en-GB" dirty="0" smtClean="0"/>
              <a:t>“All axioms are wrong”</a:t>
            </a:r>
          </a:p>
          <a:p>
            <a:r>
              <a:rPr lang="en-GB" dirty="0" smtClean="0"/>
              <a:t>Is it meaningful to ask how wrong they are? Does that mean anything?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81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tautologically these too are bound to be wrong.</a:t>
            </a:r>
          </a:p>
          <a:p>
            <a:r>
              <a:rPr lang="en-GB" dirty="0" smtClean="0"/>
              <a:t>One can test the comparative static predictions/conclusions of the theory</a:t>
            </a:r>
          </a:p>
          <a:p>
            <a:r>
              <a:rPr lang="en-GB" dirty="0" smtClean="0"/>
              <a:t>Seeing if the direction of changes is in line with the theory</a:t>
            </a:r>
          </a:p>
          <a:p>
            <a:r>
              <a:rPr lang="en-GB" dirty="0" smtClean="0"/>
              <a:t>For individual subjects? Or across all subjects?</a:t>
            </a:r>
          </a:p>
          <a:p>
            <a:r>
              <a:rPr lang="en-GB" dirty="0" smtClean="0"/>
              <a:t>What do most experimental economists do?</a:t>
            </a:r>
          </a:p>
          <a:p>
            <a:r>
              <a:rPr lang="en-GB" dirty="0" smtClean="0"/>
              <a:t>What do such tests tell us?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33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53728</TotalTime>
  <Words>878</Words>
  <Application>Microsoft Office PowerPoint</Application>
  <PresentationFormat>Widescreen</PresentationFormat>
  <Paragraphs>130</Paragraphs>
  <Slides>15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Experiments in Economics</vt:lpstr>
      <vt:lpstr>An economics experiment</vt:lpstr>
      <vt:lpstr>Principles of economics experiments</vt:lpstr>
      <vt:lpstr>Types of experiment</vt:lpstr>
      <vt:lpstr>Experiments in Economics</vt:lpstr>
      <vt:lpstr>Lecture 1: Introduction; the purpose of experiments and their role in contributing to knowledge   </vt:lpstr>
      <vt:lpstr>Observing</vt:lpstr>
      <vt:lpstr>Testing the Assumptions</vt:lpstr>
      <vt:lpstr>Testing the conclusions</vt:lpstr>
      <vt:lpstr>Estimate – fit models to data </vt:lpstr>
      <vt:lpstr>Predict</vt:lpstr>
      <vt:lpstr>Task for today</vt:lpstr>
      <vt:lpstr>Address the following points  Some of which you won’t be able to address until later in the course</vt:lpstr>
      <vt:lpstr>Sources   Perhaps you know all this already</vt:lpstr>
      <vt:lpstr>Experiments in Economics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in Economics</dc:title>
  <dc:creator>John Hey</dc:creator>
  <cp:lastModifiedBy>John Hey</cp:lastModifiedBy>
  <cp:revision>67</cp:revision>
  <dcterms:created xsi:type="dcterms:W3CDTF">2020-09-11T13:14:22Z</dcterms:created>
  <dcterms:modified xsi:type="dcterms:W3CDTF">2022-07-21T20:37:05Z</dcterms:modified>
</cp:coreProperties>
</file>